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kv" ContentType="video/unknown"/>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307" r:id="rId2"/>
    <p:sldId id="308" r:id="rId3"/>
    <p:sldId id="309" r:id="rId4"/>
    <p:sldId id="310" r:id="rId5"/>
    <p:sldId id="311" r:id="rId6"/>
    <p:sldId id="312" r:id="rId7"/>
    <p:sldId id="313" r:id="rId8"/>
    <p:sldId id="294" r:id="rId9"/>
    <p:sldId id="304" r:id="rId10"/>
    <p:sldId id="284" r:id="rId11"/>
    <p:sldId id="315" r:id="rId12"/>
    <p:sldId id="305" r:id="rId13"/>
    <p:sldId id="266" r:id="rId14"/>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342" autoAdjust="0"/>
    <p:restoredTop sz="94660"/>
  </p:normalViewPr>
  <p:slideViewPr>
    <p:cSldViewPr snapToGrid="0">
      <p:cViewPr varScale="1">
        <p:scale>
          <a:sx n="87" d="100"/>
          <a:sy n="87" d="100"/>
        </p:scale>
        <p:origin x="270"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media1.mkv>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endParaRPr lang="en-US"/>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A851A01D-3EBA-4462-9EC5-27D7043AE6A3}" type="datetimeFigureOut">
              <a:rPr lang="en-US" smtClean="0"/>
              <a:t>4/14/2022</a:t>
            </a:fld>
            <a:endParaRPr lang="en-US"/>
          </a:p>
        </p:txBody>
      </p:sp>
      <p:sp>
        <p:nvSpPr>
          <p:cNvPr id="4" name="Slide Image Placehold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en-US"/>
          </a:p>
        </p:txBody>
      </p:sp>
      <p:sp>
        <p:nvSpPr>
          <p:cNvPr id="5" name="Notes Placehold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US"/>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80C3F40A-1029-4DCE-BB8C-5A529BB8476A}" type="slidenum">
              <a:rPr lang="en-US" smtClean="0"/>
              <a:t>‹#›</a:t>
            </a:fld>
            <a:endParaRPr lang="en-US"/>
          </a:p>
        </p:txBody>
      </p:sp>
    </p:spTree>
    <p:extLst>
      <p:ext uri="{BB962C8B-B14F-4D97-AF65-F5344CB8AC3E}">
        <p14:creationId xmlns:p14="http://schemas.microsoft.com/office/powerpoint/2010/main" val="13554837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266731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695404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624761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57478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8D89707-C846-47DE-9ECB-0C75910ABA23}" type="datetimeFigureOut">
              <a:rPr lang="en-US" smtClean="0"/>
              <a:t>4/14/2022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98234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8D89707-C846-47DE-9ECB-0C75910ABA23}" type="datetimeFigureOut">
              <a:rPr lang="en-US" smtClean="0"/>
              <a:t>4/14/2022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791070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8D89707-C846-47DE-9ECB-0C75910ABA23}" type="datetimeFigureOut">
              <a:rPr lang="en-US" smtClean="0"/>
              <a:t>4/14/2022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625038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8D89707-C846-47DE-9ECB-0C75910ABA23}" type="datetimeFigureOut">
              <a:rPr lang="en-US" smtClean="0"/>
              <a:t>4/14/2022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230974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D89707-C846-47DE-9ECB-0C75910ABA23}" type="datetimeFigureOut">
              <a:rPr lang="en-US" smtClean="0"/>
              <a:t>4/14/2022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700679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4/14/2022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82175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4/14/2022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23586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D89707-C846-47DE-9ECB-0C75910ABA23}" type="datetimeFigureOut">
              <a:rPr lang="en-US" smtClean="0"/>
              <a:t>4/14/2022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DE4E08-6C90-446D-89F5-3B3453EADC24}" type="slidenum">
              <a:rPr lang="en-US" smtClean="0"/>
              <a:t>‹#›</a:t>
            </a:fld>
            <a:endParaRPr lang="en-US"/>
          </a:p>
        </p:txBody>
      </p:sp>
    </p:spTree>
    <p:extLst>
      <p:ext uri="{BB962C8B-B14F-4D97-AF65-F5344CB8AC3E}">
        <p14:creationId xmlns:p14="http://schemas.microsoft.com/office/powerpoint/2010/main" val="4191230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kv"/><Relationship Id="rId1" Type="http://schemas.microsoft.com/office/2007/relationships/media" Target="../media/media1.mkv"/><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MATLAB Programming</a:t>
            </a:r>
            <a:br>
              <a:rPr lang="en-US" dirty="0" smtClean="0"/>
            </a:br>
            <a:r>
              <a:rPr lang="en-US" dirty="0"/>
              <a:t>Midterm One – Part </a:t>
            </a:r>
            <a:r>
              <a:rPr lang="en-US" dirty="0" smtClean="0"/>
              <a:t>Two</a:t>
            </a:r>
            <a:endParaRPr lang="en-US" dirty="0"/>
          </a:p>
        </p:txBody>
      </p:sp>
      <p:sp>
        <p:nvSpPr>
          <p:cNvPr id="3" name="Subtitle 2"/>
          <p:cNvSpPr>
            <a:spLocks noGrp="1"/>
          </p:cNvSpPr>
          <p:nvPr>
            <p:ph type="subTitle" idx="1"/>
          </p:nvPr>
        </p:nvSpPr>
        <p:spPr>
          <a:xfrm>
            <a:off x="1524000" y="3936573"/>
            <a:ext cx="9144000" cy="1655762"/>
          </a:xfrm>
        </p:spPr>
        <p:txBody>
          <a:bodyPr>
            <a:noAutofit/>
          </a:bodyPr>
          <a:lstStyle/>
          <a:p>
            <a:endParaRPr lang="en-US" sz="3200" dirty="0">
              <a:latin typeface="+mn-ea"/>
            </a:endParaRPr>
          </a:p>
          <a:p>
            <a:r>
              <a:rPr lang="en-US" sz="3200" dirty="0" smtClean="0">
                <a:latin typeface="+mn-ea"/>
              </a:rPr>
              <a:t>Instructor: </a:t>
            </a:r>
            <a:r>
              <a:rPr lang="zh-TW" altLang="en-US" sz="3200" dirty="0" smtClean="0">
                <a:latin typeface="+mn-ea"/>
              </a:rPr>
              <a:t>黃世強 </a:t>
            </a:r>
            <a:r>
              <a:rPr lang="en-US" altLang="zh-TW" sz="3200" dirty="0" smtClean="0">
                <a:latin typeface="+mn-ea"/>
              </a:rPr>
              <a:t>(</a:t>
            </a:r>
            <a:r>
              <a:rPr lang="en-US" sz="3200" dirty="0" smtClean="0">
                <a:latin typeface="+mn-ea"/>
              </a:rPr>
              <a:t>Sai-Keung Wong)</a:t>
            </a:r>
          </a:p>
          <a:p>
            <a:r>
              <a:rPr lang="en-US" sz="3200" dirty="0" smtClean="0">
                <a:latin typeface="+mn-ea"/>
              </a:rPr>
              <a:t>TAs: </a:t>
            </a:r>
            <a:r>
              <a:rPr lang="zh-TW" altLang="en-US" sz="3200" dirty="0" smtClean="0">
                <a:latin typeface="+mn-ea"/>
              </a:rPr>
              <a:t>黃</a:t>
            </a:r>
            <a:r>
              <a:rPr lang="zh-TW" altLang="en-US" sz="3200" dirty="0">
                <a:latin typeface="+mn-ea"/>
              </a:rPr>
              <a:t>建</a:t>
            </a:r>
            <a:r>
              <a:rPr lang="zh-TW" altLang="en-US" sz="3200" dirty="0" smtClean="0">
                <a:latin typeface="+mn-ea"/>
              </a:rPr>
              <a:t>洲</a:t>
            </a:r>
            <a:r>
              <a:rPr lang="en-US" altLang="zh-TW" sz="3200" dirty="0">
                <a:latin typeface="+mn-ea"/>
              </a:rPr>
              <a:t>, </a:t>
            </a:r>
            <a:r>
              <a:rPr lang="zh-TW" altLang="en-US" sz="3200" dirty="0" smtClean="0">
                <a:latin typeface="+mn-ea"/>
              </a:rPr>
              <a:t>蔡</a:t>
            </a:r>
            <a:r>
              <a:rPr lang="zh-TW" altLang="en-US" sz="3200" dirty="0">
                <a:latin typeface="+mn-ea"/>
              </a:rPr>
              <a:t>承恩</a:t>
            </a:r>
            <a:r>
              <a:rPr lang="en-US" altLang="zh-TW" sz="3200" dirty="0">
                <a:latin typeface="+mn-ea"/>
              </a:rPr>
              <a:t>, </a:t>
            </a:r>
            <a:r>
              <a:rPr lang="zh-TW" altLang="en-US" sz="3200" dirty="0">
                <a:latin typeface="+mn-ea"/>
              </a:rPr>
              <a:t>林柏全</a:t>
            </a:r>
            <a:endParaRPr lang="en-US" sz="3200" dirty="0">
              <a:latin typeface="+mn-ea"/>
            </a:endParaRPr>
          </a:p>
          <a:p>
            <a:endParaRPr lang="en-US" sz="3200" dirty="0">
              <a:latin typeface="+mn-ea"/>
            </a:endParaRPr>
          </a:p>
        </p:txBody>
      </p:sp>
    </p:spTree>
    <p:extLst>
      <p:ext uri="{BB962C8B-B14F-4D97-AF65-F5344CB8AC3E}">
        <p14:creationId xmlns:p14="http://schemas.microsoft.com/office/powerpoint/2010/main" val="37927503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9934" y="-33051"/>
            <a:ext cx="11511989" cy="1325563"/>
          </a:xfrm>
        </p:spPr>
        <p:txBody>
          <a:bodyPr/>
          <a:lstStyle/>
          <a:p>
            <a:r>
              <a:rPr lang="en-US" altLang="zh-TW" dirty="0" smtClean="0"/>
              <a:t>(25 pts) Midterm </a:t>
            </a:r>
            <a:r>
              <a:rPr lang="en-US" altLang="zh-TW" dirty="0"/>
              <a:t>Problem </a:t>
            </a:r>
            <a:r>
              <a:rPr lang="en-US" altLang="zh-TW" dirty="0" smtClean="0"/>
              <a:t>1.5</a:t>
            </a:r>
            <a:endParaRPr lang="en-US" dirty="0"/>
          </a:p>
        </p:txBody>
      </p:sp>
      <p:sp>
        <p:nvSpPr>
          <p:cNvPr id="3" name="Content Placeholder 2"/>
          <p:cNvSpPr>
            <a:spLocks noGrp="1"/>
          </p:cNvSpPr>
          <p:nvPr>
            <p:ph idx="1"/>
          </p:nvPr>
        </p:nvSpPr>
        <p:spPr>
          <a:xfrm>
            <a:off x="409934" y="981709"/>
            <a:ext cx="11511989" cy="5664819"/>
          </a:xfrm>
        </p:spPr>
        <p:txBody>
          <a:bodyPr>
            <a:normAutofit lnSpcReduction="10000"/>
          </a:bodyPr>
          <a:lstStyle/>
          <a:p>
            <a:pPr marL="0" indent="0">
              <a:buNone/>
            </a:pPr>
            <a:r>
              <a:rPr lang="en-US" altLang="zh-TW" sz="2400" dirty="0"/>
              <a:t>This program </a:t>
            </a:r>
            <a:r>
              <a:rPr lang="en-US" altLang="zh-TW" sz="2400" dirty="0" smtClean="0"/>
              <a:t>manipulates </a:t>
            </a:r>
            <a:r>
              <a:rPr lang="en-US" altLang="zh-TW" sz="2400" dirty="0"/>
              <a:t>the image, </a:t>
            </a:r>
            <a:r>
              <a:rPr lang="en-US" altLang="zh-TW" sz="2400" dirty="0" smtClean="0"/>
              <a:t>tmp.png. </a:t>
            </a:r>
            <a:r>
              <a:rPr lang="en-US" altLang="zh-TW" sz="2400" dirty="0"/>
              <a:t>Resize the image to </a:t>
            </a:r>
            <a:r>
              <a:rPr lang="en-US" altLang="zh-TW" sz="2400" dirty="0" smtClean="0"/>
              <a:t>[320 320]. The sweeping line moves 10 units a time. </a:t>
            </a:r>
            <a:r>
              <a:rPr lang="en-US" altLang="zh-TW" sz="2400" b="1" dirty="0"/>
              <a:t>The program should be implemented using a loop-structure. Don’t quit the program until option </a:t>
            </a:r>
            <a:r>
              <a:rPr lang="en-US" altLang="zh-TW" sz="2400" b="1" dirty="0" smtClean="0"/>
              <a:t>0 </a:t>
            </a:r>
            <a:r>
              <a:rPr lang="en-US" altLang="zh-TW" sz="2400" b="1" dirty="0"/>
              <a:t>is selected</a:t>
            </a:r>
            <a:r>
              <a:rPr lang="en-US" altLang="zh-TW" sz="2400" b="1" dirty="0" smtClean="0"/>
              <a:t>.</a:t>
            </a:r>
          </a:p>
          <a:p>
            <a:pPr marL="0" indent="0">
              <a:buNone/>
            </a:pPr>
            <a:r>
              <a:rPr lang="en-US" altLang="zh-TW" sz="2400" b="1" dirty="0" smtClean="0"/>
              <a:t>The sweeping line with is </a:t>
            </a:r>
            <a:r>
              <a:rPr lang="en-US" altLang="zh-TW" sz="3200" b="1" dirty="0" smtClean="0"/>
              <a:t>3</a:t>
            </a:r>
            <a:r>
              <a:rPr lang="en-US" altLang="zh-TW" sz="2400" b="1" dirty="0" smtClean="0"/>
              <a:t>.</a:t>
            </a:r>
          </a:p>
          <a:p>
            <a:pPr marL="0" indent="0">
              <a:buNone/>
            </a:pPr>
            <a:r>
              <a:rPr lang="en-US" altLang="zh-TW" sz="2400" b="1" dirty="0" smtClean="0">
                <a:solidFill>
                  <a:srgbClr val="C00000"/>
                </a:solidFill>
              </a:rPr>
              <a:t>The figure window must be set to the top of all the other windows. Deduct 5pt if not.</a:t>
            </a:r>
          </a:p>
          <a:p>
            <a:pPr marL="0" indent="0">
              <a:buNone/>
            </a:pPr>
            <a:endParaRPr lang="en-US" altLang="zh-TW" sz="2000" b="1" dirty="0" smtClean="0">
              <a:solidFill>
                <a:srgbClr val="C00000"/>
              </a:solidFill>
            </a:endParaRPr>
          </a:p>
          <a:p>
            <a:pPr marL="0" indent="0">
              <a:buNone/>
            </a:pPr>
            <a:r>
              <a:rPr lang="en-US" altLang="zh-TW" sz="2000" b="1" dirty="0" smtClean="0"/>
              <a:t>Reset </a:t>
            </a:r>
            <a:r>
              <a:rPr lang="en-US" altLang="zh-TW" sz="2000" b="1" dirty="0"/>
              <a:t>the </a:t>
            </a:r>
            <a:r>
              <a:rPr lang="en-US" altLang="zh-TW" sz="2000" b="1" dirty="0" smtClean="0"/>
              <a:t>image</a:t>
            </a:r>
            <a:r>
              <a:rPr lang="en-US" altLang="zh-TW" sz="2000" dirty="0" smtClean="0"/>
              <a:t>: use the original image with dimension [320 320].</a:t>
            </a:r>
          </a:p>
          <a:p>
            <a:pPr marL="0" indent="0">
              <a:buNone/>
            </a:pPr>
            <a:r>
              <a:rPr lang="en-US" altLang="zh-TW" sz="2000" dirty="0" smtClean="0"/>
              <a:t>Ask to input an option. Hint: use input.</a:t>
            </a:r>
            <a:endParaRPr lang="en-US" altLang="zh-TW" sz="2000" dirty="0"/>
          </a:p>
          <a:p>
            <a:pPr marL="0" indent="0">
              <a:buNone/>
            </a:pPr>
            <a:r>
              <a:rPr lang="en-US" sz="2000" dirty="0"/>
              <a:t>Options</a:t>
            </a:r>
          </a:p>
          <a:p>
            <a:r>
              <a:rPr lang="en-US" sz="2000" dirty="0" err="1"/>
              <a:t>disp</a:t>
            </a:r>
            <a:r>
              <a:rPr lang="en-US" sz="2000" dirty="0"/>
              <a:t>('0) Show name and ID. Then Quit the program');</a:t>
            </a:r>
          </a:p>
          <a:p>
            <a:r>
              <a:rPr lang="en-US" sz="2000" dirty="0" err="1"/>
              <a:t>disp</a:t>
            </a:r>
            <a:r>
              <a:rPr lang="en-US" sz="2000" dirty="0"/>
              <a:t>('1) Sweeping a line from left to right');</a:t>
            </a:r>
          </a:p>
          <a:p>
            <a:r>
              <a:rPr lang="en-US" sz="2000" dirty="0" err="1"/>
              <a:t>disp</a:t>
            </a:r>
            <a:r>
              <a:rPr lang="en-US" sz="2000" dirty="0"/>
              <a:t>('2) Sweeping a line from right to left');</a:t>
            </a:r>
          </a:p>
          <a:p>
            <a:r>
              <a:rPr lang="en-US" sz="2000" dirty="0" err="1"/>
              <a:t>disp</a:t>
            </a:r>
            <a:r>
              <a:rPr lang="en-US" sz="2000" dirty="0"/>
              <a:t>('3) Clear the red intensity of the image from left to right');</a:t>
            </a:r>
          </a:p>
          <a:p>
            <a:r>
              <a:rPr lang="en-US" sz="2000" dirty="0" err="1"/>
              <a:t>disp</a:t>
            </a:r>
            <a:r>
              <a:rPr lang="en-US" sz="2000" dirty="0"/>
              <a:t>('4) Clear the red intensity of the image from right to left');</a:t>
            </a:r>
          </a:p>
          <a:p>
            <a:r>
              <a:rPr lang="en-US" sz="2000" dirty="0" err="1"/>
              <a:t>disp</a:t>
            </a:r>
            <a:r>
              <a:rPr lang="en-US" sz="2000" dirty="0" smtClean="0"/>
              <a:t>(‘5</a:t>
            </a:r>
            <a:r>
              <a:rPr lang="en-US" sz="2000" dirty="0"/>
              <a:t>) Turn on or off a spot light at the top </a:t>
            </a:r>
            <a:r>
              <a:rPr lang="en-US" sz="2000" dirty="0" smtClean="0"/>
              <a:t>middle</a:t>
            </a:r>
            <a:r>
              <a:rPr lang="en-US" altLang="zh-TW" sz="2000" dirty="0" smtClean="0"/>
              <a:t>. M</a:t>
            </a:r>
            <a:r>
              <a:rPr lang="en-US" altLang="zh-TW" sz="2000" dirty="0" smtClean="0"/>
              <a:t>ove it from top </a:t>
            </a:r>
            <a:r>
              <a:rPr lang="en-US" altLang="zh-TW" sz="2000" smtClean="0"/>
              <a:t>to bottom</a:t>
            </a:r>
            <a:r>
              <a:rPr lang="en-US" sz="2000" smtClean="0"/>
              <a:t>');</a:t>
            </a:r>
            <a:endParaRPr lang="en-US" sz="2000" dirty="0"/>
          </a:p>
          <a:p>
            <a:pPr marL="0" indent="0">
              <a:buNone/>
            </a:pPr>
            <a:endParaRPr lang="en-US" altLang="zh-TW" sz="2000" dirty="0"/>
          </a:p>
        </p:txBody>
      </p:sp>
    </p:spTree>
    <p:extLst>
      <p:ext uri="{BB962C8B-B14F-4D97-AF65-F5344CB8AC3E}">
        <p14:creationId xmlns:p14="http://schemas.microsoft.com/office/powerpoint/2010/main" val="229959255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9934" y="0"/>
            <a:ext cx="11511989" cy="1325563"/>
          </a:xfrm>
        </p:spPr>
        <p:txBody>
          <a:bodyPr/>
          <a:lstStyle/>
          <a:p>
            <a:r>
              <a:rPr lang="en-US" altLang="zh-TW" dirty="0" smtClean="0"/>
              <a:t>(25 pts) Midterm </a:t>
            </a:r>
            <a:r>
              <a:rPr lang="en-US" altLang="zh-TW" dirty="0"/>
              <a:t>Problem </a:t>
            </a:r>
            <a:r>
              <a:rPr lang="en-US" altLang="zh-TW" dirty="0" smtClean="0"/>
              <a:t>1.5</a:t>
            </a:r>
            <a:endParaRPr lang="en-US" dirty="0"/>
          </a:p>
        </p:txBody>
      </p:sp>
      <p:sp>
        <p:nvSpPr>
          <p:cNvPr id="3" name="Content Placeholder 2"/>
          <p:cNvSpPr>
            <a:spLocks noGrp="1"/>
          </p:cNvSpPr>
          <p:nvPr>
            <p:ph idx="1"/>
          </p:nvPr>
        </p:nvSpPr>
        <p:spPr>
          <a:xfrm>
            <a:off x="409934" y="1014760"/>
            <a:ext cx="11511989" cy="5664819"/>
          </a:xfrm>
        </p:spPr>
        <p:txBody>
          <a:bodyPr>
            <a:normAutofit/>
          </a:bodyPr>
          <a:lstStyle/>
          <a:p>
            <a:pPr marL="0" indent="0">
              <a:buNone/>
            </a:pPr>
            <a:r>
              <a:rPr lang="en-US" altLang="zh-TW" sz="2400" b="1" dirty="0" smtClean="0"/>
              <a:t>Don’t </a:t>
            </a:r>
            <a:r>
              <a:rPr lang="en-US" altLang="zh-TW" sz="2400" b="1" dirty="0"/>
              <a:t>quit the program until option </a:t>
            </a:r>
            <a:r>
              <a:rPr lang="en-US" altLang="zh-TW" sz="2400" b="1" dirty="0" smtClean="0"/>
              <a:t>0 </a:t>
            </a:r>
            <a:r>
              <a:rPr lang="en-US" altLang="zh-TW" sz="2400" b="1" dirty="0"/>
              <a:t>is </a:t>
            </a:r>
            <a:r>
              <a:rPr lang="en-US" altLang="zh-TW" sz="2400" b="1" dirty="0" smtClean="0"/>
              <a:t>entered. </a:t>
            </a:r>
            <a:r>
              <a:rPr lang="en-US" altLang="zh-TW" sz="2400" b="1" dirty="0" smtClean="0"/>
              <a:t>Deduct 5pt if not.</a:t>
            </a:r>
          </a:p>
          <a:p>
            <a:pPr marL="0" indent="0">
              <a:buNone/>
            </a:pPr>
            <a:r>
              <a:rPr lang="en-US" altLang="zh-TW" sz="2400" b="1" dirty="0">
                <a:solidFill>
                  <a:srgbClr val="C00000"/>
                </a:solidFill>
              </a:rPr>
              <a:t>The figure window must be set to the top of all the other windows. Deduct 5pt if not.</a:t>
            </a:r>
          </a:p>
          <a:p>
            <a:pPr marL="0" indent="0">
              <a:buNone/>
            </a:pPr>
            <a:endParaRPr lang="en-US" altLang="zh-TW" sz="2400" b="1" dirty="0" smtClean="0"/>
          </a:p>
          <a:p>
            <a:pPr marL="0" indent="0">
              <a:buNone/>
            </a:pPr>
            <a:r>
              <a:rPr lang="en-US" altLang="zh-TW" b="1" dirty="0" smtClean="0"/>
              <a:t>[</a:t>
            </a:r>
            <a:r>
              <a:rPr lang="en-US" altLang="zh-TW" b="1" dirty="0"/>
              <a:t>1pt] </a:t>
            </a:r>
            <a:r>
              <a:rPr lang="en-US" altLang="zh-TW" sz="2400" b="1" dirty="0"/>
              <a:t>Show the </a:t>
            </a:r>
            <a:r>
              <a:rPr lang="en-US" altLang="zh-TW" sz="2400" b="1" dirty="0" smtClean="0"/>
              <a:t>options.</a:t>
            </a:r>
            <a:endParaRPr lang="en-US" altLang="zh-TW" sz="2400" b="1" dirty="0"/>
          </a:p>
          <a:p>
            <a:pPr marL="0" indent="0">
              <a:buNone/>
            </a:pPr>
            <a:r>
              <a:rPr lang="en-US" altLang="zh-TW" sz="2000" dirty="0" smtClean="0"/>
              <a:t>0) </a:t>
            </a:r>
            <a:r>
              <a:rPr lang="en-US" altLang="zh-TW" sz="2000" b="1" dirty="0"/>
              <a:t>Show your student name and ID. Then quit the program. If you do not do this, your score is zero.</a:t>
            </a:r>
          </a:p>
          <a:p>
            <a:pPr marL="0" indent="0">
              <a:buNone/>
            </a:pPr>
            <a:r>
              <a:rPr lang="en-US" altLang="zh-TW" sz="2000" dirty="0" smtClean="0"/>
              <a:t>1) [</a:t>
            </a:r>
            <a:r>
              <a:rPr lang="en-US" altLang="zh-TW" sz="2000" b="1" dirty="0" smtClean="0"/>
              <a:t>2pt</a:t>
            </a:r>
            <a:r>
              <a:rPr lang="en-US" altLang="zh-TW" sz="2000" dirty="0" smtClean="0"/>
              <a:t>] Reset the image. Sweeping </a:t>
            </a:r>
            <a:r>
              <a:rPr lang="en-US" altLang="zh-TW" sz="2000" dirty="0"/>
              <a:t>a line from </a:t>
            </a:r>
            <a:r>
              <a:rPr lang="en-US" altLang="zh-TW" sz="2000" dirty="0" smtClean="0"/>
              <a:t>left </a:t>
            </a:r>
            <a:r>
              <a:rPr lang="en-US" altLang="zh-TW" sz="2000" dirty="0"/>
              <a:t>to </a:t>
            </a:r>
            <a:r>
              <a:rPr lang="en-US" altLang="zh-TW" sz="2000" dirty="0" smtClean="0"/>
              <a:t>right. The animation must be smooth.</a:t>
            </a:r>
          </a:p>
          <a:p>
            <a:pPr marL="0" indent="0">
              <a:buNone/>
            </a:pPr>
            <a:r>
              <a:rPr lang="en-US" altLang="zh-TW" sz="2000" dirty="0" smtClean="0"/>
              <a:t>2) [</a:t>
            </a:r>
            <a:r>
              <a:rPr lang="en-US" altLang="zh-TW" sz="2000" b="1" dirty="0" smtClean="0"/>
              <a:t>2pt</a:t>
            </a:r>
            <a:r>
              <a:rPr lang="en-US" altLang="zh-TW" sz="2000" dirty="0"/>
              <a:t>] </a:t>
            </a:r>
            <a:r>
              <a:rPr lang="en-US" altLang="zh-TW" sz="2000" dirty="0" smtClean="0"/>
              <a:t>Reset </a:t>
            </a:r>
            <a:r>
              <a:rPr lang="en-US" altLang="zh-TW" sz="2000" dirty="0"/>
              <a:t>the image. Sweeping a line from </a:t>
            </a:r>
            <a:r>
              <a:rPr lang="en-US" altLang="zh-TW" sz="2000" dirty="0" smtClean="0"/>
              <a:t>right to left. </a:t>
            </a:r>
            <a:r>
              <a:rPr lang="en-US" altLang="zh-TW" sz="2000" dirty="0"/>
              <a:t>The animation must be smooth</a:t>
            </a:r>
            <a:r>
              <a:rPr lang="en-US" altLang="zh-TW" sz="2000" dirty="0" smtClean="0"/>
              <a:t>.</a:t>
            </a:r>
            <a:endParaRPr lang="en-US" altLang="zh-TW" sz="2000" dirty="0"/>
          </a:p>
          <a:p>
            <a:pPr marL="0" indent="0">
              <a:buNone/>
            </a:pPr>
            <a:r>
              <a:rPr lang="en-US" altLang="zh-TW" sz="2000" dirty="0"/>
              <a:t>3</a:t>
            </a:r>
            <a:r>
              <a:rPr lang="en-US" altLang="zh-TW" sz="2000" dirty="0" smtClean="0"/>
              <a:t>) </a:t>
            </a:r>
            <a:r>
              <a:rPr lang="en-US" altLang="zh-TW" sz="2000" dirty="0"/>
              <a:t>[</a:t>
            </a:r>
            <a:r>
              <a:rPr lang="en-US" altLang="zh-TW" sz="2000" b="1" dirty="0"/>
              <a:t>5pt</a:t>
            </a:r>
            <a:r>
              <a:rPr lang="en-US" altLang="zh-TW" sz="2000" dirty="0"/>
              <a:t>] </a:t>
            </a:r>
            <a:r>
              <a:rPr lang="en-US" altLang="zh-TW" sz="2000" dirty="0" smtClean="0"/>
              <a:t>Reset </a:t>
            </a:r>
            <a:r>
              <a:rPr lang="en-US" altLang="zh-TW" sz="2000" dirty="0"/>
              <a:t>the image. Clear </a:t>
            </a:r>
            <a:r>
              <a:rPr lang="en-US" altLang="zh-TW" sz="2000" dirty="0" smtClean="0"/>
              <a:t>the </a:t>
            </a:r>
            <a:r>
              <a:rPr lang="en-US" altLang="zh-TW" sz="2000" dirty="0"/>
              <a:t>red intensity </a:t>
            </a:r>
            <a:r>
              <a:rPr lang="en-US" altLang="zh-TW" sz="2000" dirty="0" smtClean="0"/>
              <a:t>of the image from left to right, i.e., set red intensity of pixels to 0. Use a 320x10 rectangle at a time to clear the </a:t>
            </a:r>
            <a:r>
              <a:rPr lang="en-US" altLang="zh-TW" sz="2000" dirty="0"/>
              <a:t>image. The animation must be smooth</a:t>
            </a:r>
            <a:r>
              <a:rPr lang="en-US" altLang="zh-TW" sz="2000" dirty="0" smtClean="0"/>
              <a:t>.</a:t>
            </a:r>
          </a:p>
          <a:p>
            <a:pPr marL="0" indent="0">
              <a:buNone/>
            </a:pPr>
            <a:r>
              <a:rPr lang="en-US" altLang="zh-TW" sz="2000" dirty="0" smtClean="0"/>
              <a:t>4) </a:t>
            </a:r>
            <a:r>
              <a:rPr lang="en-US" altLang="zh-TW" sz="2000" dirty="0"/>
              <a:t>[</a:t>
            </a:r>
            <a:r>
              <a:rPr lang="en-US" altLang="zh-TW" sz="2000" b="1" dirty="0"/>
              <a:t>5pt</a:t>
            </a:r>
            <a:r>
              <a:rPr lang="en-US" altLang="zh-TW" sz="2000" dirty="0"/>
              <a:t>] </a:t>
            </a:r>
            <a:r>
              <a:rPr lang="en-US" altLang="zh-TW" sz="2000" dirty="0" smtClean="0"/>
              <a:t>Reset </a:t>
            </a:r>
            <a:r>
              <a:rPr lang="en-US" altLang="zh-TW" sz="2000" dirty="0"/>
              <a:t>the image. </a:t>
            </a:r>
            <a:r>
              <a:rPr lang="en-US" altLang="zh-TW" sz="2000" dirty="0" smtClean="0"/>
              <a:t>Clear </a:t>
            </a:r>
            <a:r>
              <a:rPr lang="en-US" altLang="zh-TW" sz="2000" dirty="0"/>
              <a:t>the red intensity</a:t>
            </a:r>
            <a:r>
              <a:rPr lang="en-US" altLang="zh-TW" sz="2000" dirty="0" smtClean="0"/>
              <a:t> </a:t>
            </a:r>
            <a:r>
              <a:rPr lang="en-US" altLang="zh-TW" sz="2000" dirty="0"/>
              <a:t>of the image from </a:t>
            </a:r>
            <a:r>
              <a:rPr lang="en-US" altLang="zh-TW" sz="2000" dirty="0" smtClean="0"/>
              <a:t>right </a:t>
            </a:r>
            <a:r>
              <a:rPr lang="en-US" altLang="zh-TW" sz="2000" dirty="0"/>
              <a:t>to </a:t>
            </a:r>
            <a:r>
              <a:rPr lang="en-US" altLang="zh-TW" sz="2000" dirty="0" smtClean="0"/>
              <a:t>left, </a:t>
            </a:r>
            <a:r>
              <a:rPr lang="en-US" altLang="zh-TW" sz="2000" dirty="0"/>
              <a:t>i.e., set red intensity of pixels </a:t>
            </a:r>
            <a:r>
              <a:rPr lang="en-US" altLang="zh-TW" sz="2000" dirty="0" smtClean="0"/>
              <a:t>to 0. </a:t>
            </a:r>
            <a:r>
              <a:rPr lang="en-US" altLang="zh-TW" sz="2000" dirty="0"/>
              <a:t>Use a 320x10 rectangle at a time to clear the image</a:t>
            </a:r>
            <a:r>
              <a:rPr lang="en-US" altLang="zh-TW" sz="2000" dirty="0" smtClean="0"/>
              <a:t>. </a:t>
            </a:r>
            <a:r>
              <a:rPr lang="en-US" altLang="zh-TW" sz="2000" dirty="0"/>
              <a:t>The animation must be smooth</a:t>
            </a:r>
            <a:r>
              <a:rPr lang="en-US" altLang="zh-TW" sz="2000" dirty="0" smtClean="0"/>
              <a:t>.</a:t>
            </a:r>
            <a:endParaRPr lang="en-US" altLang="zh-TW" sz="2000" dirty="0"/>
          </a:p>
          <a:p>
            <a:pPr marL="0" indent="0">
              <a:buNone/>
            </a:pPr>
            <a:r>
              <a:rPr lang="en-US" altLang="zh-TW" sz="2000" dirty="0" smtClean="0"/>
              <a:t>5) [</a:t>
            </a:r>
            <a:r>
              <a:rPr lang="en-US" altLang="zh-TW" sz="2000" b="1" dirty="0" smtClean="0"/>
              <a:t>10pt</a:t>
            </a:r>
            <a:r>
              <a:rPr lang="en-US" altLang="zh-TW" sz="2000" dirty="0"/>
              <a:t>] </a:t>
            </a:r>
            <a:r>
              <a:rPr lang="en-US" altLang="zh-TW" sz="2000" dirty="0" smtClean="0"/>
              <a:t>Reset </a:t>
            </a:r>
            <a:r>
              <a:rPr lang="en-US" altLang="zh-TW" sz="2000" dirty="0"/>
              <a:t>the image. Turn on or off a spot light </a:t>
            </a:r>
            <a:r>
              <a:rPr lang="en-US" altLang="zh-TW" sz="2000" dirty="0" smtClean="0"/>
              <a:t>at </a:t>
            </a:r>
            <a:r>
              <a:rPr lang="en-US" altLang="zh-TW" sz="2000" dirty="0"/>
              <a:t>the </a:t>
            </a:r>
            <a:r>
              <a:rPr lang="en-US" altLang="zh-TW" sz="2000" dirty="0" smtClean="0"/>
              <a:t>top middle of the image and then </a:t>
            </a:r>
            <a:r>
              <a:rPr lang="en-US" altLang="zh-TW" sz="2000" b="1" dirty="0" smtClean="0"/>
              <a:t>move it to the bottom</a:t>
            </a:r>
            <a:r>
              <a:rPr lang="en-US" altLang="zh-TW" sz="2000" dirty="0" smtClean="0"/>
              <a:t>.  In other words, raise </a:t>
            </a:r>
            <a:r>
              <a:rPr lang="en-US" altLang="zh-TW" sz="2000" dirty="0"/>
              <a:t>or reduce the intensities of pixels in a circular disk (i.e., filled circle) at the </a:t>
            </a:r>
            <a:r>
              <a:rPr lang="en-US" altLang="zh-TW" sz="2000" dirty="0" smtClean="0"/>
              <a:t>spot light. </a:t>
            </a:r>
            <a:r>
              <a:rPr lang="en-US" altLang="zh-TW" sz="2000" dirty="0"/>
              <a:t>The radius of the disk is </a:t>
            </a:r>
            <a:r>
              <a:rPr lang="en-US" altLang="zh-TW" sz="2000" dirty="0" smtClean="0"/>
              <a:t>w/2, where w is the width of the image. If the spot light is on, it is off next time.</a:t>
            </a:r>
            <a:endParaRPr lang="en-US" altLang="zh-TW" sz="2000" dirty="0"/>
          </a:p>
        </p:txBody>
      </p:sp>
    </p:spTree>
    <p:extLst>
      <p:ext uri="{BB962C8B-B14F-4D97-AF65-F5344CB8AC3E}">
        <p14:creationId xmlns:p14="http://schemas.microsoft.com/office/powerpoint/2010/main" val="79104150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14533" y="240784"/>
            <a:ext cx="3320140" cy="523220"/>
          </a:xfrm>
          <a:prstGeom prst="rect">
            <a:avLst/>
          </a:prstGeom>
        </p:spPr>
        <p:txBody>
          <a:bodyPr wrap="none">
            <a:spAutoFit/>
          </a:bodyPr>
          <a:lstStyle/>
          <a:p>
            <a:r>
              <a:rPr lang="en-US" altLang="zh-TW" sz="2800"/>
              <a:t>Midterm Problem 1.5</a:t>
            </a:r>
            <a:endParaRPr lang="en-US" sz="2800"/>
          </a:p>
        </p:txBody>
      </p:sp>
      <p:sp>
        <p:nvSpPr>
          <p:cNvPr id="6" name="TextBox 5"/>
          <p:cNvSpPr txBox="1"/>
          <p:nvPr/>
        </p:nvSpPr>
        <p:spPr>
          <a:xfrm>
            <a:off x="8639717" y="1726270"/>
            <a:ext cx="2653990" cy="1384995"/>
          </a:xfrm>
          <a:prstGeom prst="rect">
            <a:avLst/>
          </a:prstGeom>
          <a:noFill/>
        </p:spPr>
        <p:txBody>
          <a:bodyPr wrap="square" rtlCol="0">
            <a:spAutoFit/>
          </a:bodyPr>
          <a:lstStyle/>
          <a:p>
            <a:r>
              <a:rPr lang="en-US" sz="2800" dirty="0" smtClean="0"/>
              <a:t>Play this video to see an animation</a:t>
            </a:r>
          </a:p>
        </p:txBody>
      </p:sp>
      <p:pic>
        <p:nvPicPr>
          <p:cNvPr id="3" name="5_interactiveSyste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6505" t="17039" r="16726" b="13064"/>
          <a:stretch/>
        </p:blipFill>
        <p:spPr>
          <a:xfrm>
            <a:off x="1326995" y="970155"/>
            <a:ext cx="5374888" cy="5345438"/>
          </a:xfrm>
          <a:prstGeom prst="rect">
            <a:avLst/>
          </a:prstGeom>
        </p:spPr>
      </p:pic>
    </p:spTree>
    <p:extLst>
      <p:ext uri="{BB962C8B-B14F-4D97-AF65-F5344CB8AC3E}">
        <p14:creationId xmlns:p14="http://schemas.microsoft.com/office/powerpoint/2010/main" val="392401145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a:t>
            </a:r>
            <a:endParaRPr lang="en-US" dirty="0"/>
          </a:p>
        </p:txBody>
      </p:sp>
      <p:sp>
        <p:nvSpPr>
          <p:cNvPr id="3" name="Content Placeholder 2"/>
          <p:cNvSpPr>
            <a:spLocks noGrp="1"/>
          </p:cNvSpPr>
          <p:nvPr>
            <p:ph idx="1"/>
          </p:nvPr>
        </p:nvSpPr>
        <p:spPr/>
        <p:txBody>
          <a:bodyPr/>
          <a:lstStyle/>
          <a:p>
            <a:r>
              <a:rPr lang="en-US" dirty="0" smtClean="0"/>
              <a:t>Enjoy MATLAB Programming.</a:t>
            </a:r>
            <a:endParaRPr lang="en-US" dirty="0"/>
          </a:p>
        </p:txBody>
      </p:sp>
    </p:spTree>
    <p:extLst>
      <p:ext uri="{BB962C8B-B14F-4D97-AF65-F5344CB8AC3E}">
        <p14:creationId xmlns:p14="http://schemas.microsoft.com/office/powerpoint/2010/main" val="15119876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Midterm instruction</a:t>
            </a:r>
            <a:endParaRPr lang="en-US" dirty="0"/>
          </a:p>
        </p:txBody>
      </p:sp>
      <p:sp>
        <p:nvSpPr>
          <p:cNvPr id="3" name="Content Placeholder 2"/>
          <p:cNvSpPr>
            <a:spLocks noGrp="1"/>
          </p:cNvSpPr>
          <p:nvPr>
            <p:ph idx="1"/>
          </p:nvPr>
        </p:nvSpPr>
        <p:spPr>
          <a:xfrm>
            <a:off x="838200" y="1690688"/>
            <a:ext cx="10515600" cy="4676657"/>
          </a:xfrm>
        </p:spPr>
        <p:txBody>
          <a:bodyPr>
            <a:normAutofit/>
          </a:bodyPr>
          <a:lstStyle/>
          <a:p>
            <a:r>
              <a:rPr lang="en-US" dirty="0" smtClean="0"/>
              <a:t>There are two sections. You must finish all of them.</a:t>
            </a:r>
          </a:p>
          <a:p>
            <a:r>
              <a:rPr lang="en-US" dirty="0" smtClean="0"/>
              <a:t>1) </a:t>
            </a:r>
            <a:r>
              <a:rPr lang="en-US" dirty="0"/>
              <a:t>P</a:t>
            </a:r>
            <a:r>
              <a:rPr lang="en-US" dirty="0" smtClean="0"/>
              <a:t>rogramming section (total 45pt)</a:t>
            </a:r>
          </a:p>
          <a:p>
            <a:pPr lvl="1"/>
            <a:r>
              <a:rPr lang="en-US" dirty="0" smtClean="0"/>
              <a:t>You must implement a program to solve each problem</a:t>
            </a:r>
          </a:p>
          <a:p>
            <a:r>
              <a:rPr lang="en-US" dirty="0" smtClean="0"/>
              <a:t>2) </a:t>
            </a:r>
            <a:r>
              <a:rPr lang="en-US" dirty="0"/>
              <a:t>R</a:t>
            </a:r>
            <a:r>
              <a:rPr lang="en-US" dirty="0" smtClean="0"/>
              <a:t>eport section (total 5pt = (3+2))</a:t>
            </a:r>
          </a:p>
          <a:p>
            <a:pPr lvl="1"/>
            <a:r>
              <a:rPr lang="en-US" dirty="0" smtClean="0"/>
              <a:t>You must write a report to describe how you solve each problem</a:t>
            </a:r>
          </a:p>
          <a:p>
            <a:pPr lvl="1"/>
            <a:r>
              <a:rPr lang="en-US" dirty="0" smtClean="0"/>
              <a:t>The approach for solving each problem must be clear and readable.</a:t>
            </a:r>
          </a:p>
          <a:p>
            <a:pPr lvl="1"/>
            <a:r>
              <a:rPr lang="en-US" dirty="0" smtClean="0"/>
              <a:t>It contains a structure plan and shows clearly why such approach is adopted.</a:t>
            </a:r>
          </a:p>
          <a:p>
            <a:pPr lvl="1"/>
            <a:r>
              <a:rPr lang="en-US" dirty="0" smtClean="0"/>
              <a:t>Each report must contain the number of words between 80 and 120 words in English. The marking scheme of the report is based on the correctness and clarity of the description of the approach. </a:t>
            </a:r>
            <a:r>
              <a:rPr lang="en-US" b="1" dirty="0" smtClean="0"/>
              <a:t>If you use fewer words to describe the approach, your score may be deducted.</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5609215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Content</a:t>
            </a:r>
            <a:endParaRPr lang="zh-TW" altLang="en-US" dirty="0"/>
          </a:p>
        </p:txBody>
      </p:sp>
      <p:sp>
        <p:nvSpPr>
          <p:cNvPr id="3" name="內容版面配置區 2"/>
          <p:cNvSpPr>
            <a:spLocks noGrp="1"/>
          </p:cNvSpPr>
          <p:nvPr>
            <p:ph idx="1"/>
          </p:nvPr>
        </p:nvSpPr>
        <p:spPr/>
        <p:txBody>
          <a:bodyPr/>
          <a:lstStyle/>
          <a:p>
            <a:pPr marL="0" indent="0">
              <a:buNone/>
            </a:pPr>
            <a:r>
              <a:rPr lang="en-US" altLang="zh-TW" dirty="0" smtClean="0"/>
              <a:t>There are 2 questions. You must answer all of them.</a:t>
            </a:r>
          </a:p>
          <a:p>
            <a:pPr marL="0" indent="0">
              <a:buNone/>
            </a:pPr>
            <a:endParaRPr lang="en-US" altLang="zh-TW" dirty="0"/>
          </a:p>
          <a:p>
            <a:pPr marL="0" indent="0">
              <a:buNone/>
            </a:pPr>
            <a:r>
              <a:rPr lang="en-US" altLang="zh-TW" dirty="0" smtClean="0"/>
              <a:t>Each program must be interactive. Deduct 5pt if the program is too slow to run. </a:t>
            </a:r>
            <a:endParaRPr lang="zh-TW" altLang="en-US" dirty="0"/>
          </a:p>
        </p:txBody>
      </p:sp>
    </p:spTree>
    <p:extLst>
      <p:ext uri="{BB962C8B-B14F-4D97-AF65-F5344CB8AC3E}">
        <p14:creationId xmlns:p14="http://schemas.microsoft.com/office/powerpoint/2010/main" val="4805716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demo video/figure</a:t>
            </a:r>
            <a:endParaRPr lang="en-US" dirty="0"/>
          </a:p>
        </p:txBody>
      </p:sp>
      <p:sp>
        <p:nvSpPr>
          <p:cNvPr id="3" name="Content Placeholder 2"/>
          <p:cNvSpPr>
            <a:spLocks noGrp="1"/>
          </p:cNvSpPr>
          <p:nvPr>
            <p:ph idx="1"/>
          </p:nvPr>
        </p:nvSpPr>
        <p:spPr/>
        <p:txBody>
          <a:bodyPr>
            <a:normAutofit/>
          </a:bodyPr>
          <a:lstStyle/>
          <a:p>
            <a:pPr marL="0" indent="0">
              <a:buNone/>
            </a:pPr>
            <a:r>
              <a:rPr lang="en-US" sz="3200" b="1" dirty="0" smtClean="0">
                <a:solidFill>
                  <a:srgbClr val="C00000"/>
                </a:solidFill>
              </a:rPr>
              <a:t>A demo video/figure may have bugs. The demo video/figure shows roughly the results. These results may not be exactly the same as the requirements. They are for your own reference. You must follow the instruction to finish your programs.</a:t>
            </a:r>
            <a:endParaRPr lang="en-US" sz="3200" b="1" dirty="0">
              <a:solidFill>
                <a:srgbClr val="C00000"/>
              </a:solidFill>
            </a:endParaRPr>
          </a:p>
        </p:txBody>
      </p:sp>
    </p:spTree>
    <p:extLst>
      <p:ext uri="{BB962C8B-B14F-4D97-AF65-F5344CB8AC3E}">
        <p14:creationId xmlns:p14="http://schemas.microsoft.com/office/powerpoint/2010/main" val="23353327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 file name format</a:t>
            </a:r>
            <a:endParaRPr lang="en-US" dirty="0"/>
          </a:p>
        </p:txBody>
      </p:sp>
      <p:sp>
        <p:nvSpPr>
          <p:cNvPr id="3" name="Content Placeholder 2"/>
          <p:cNvSpPr>
            <a:spLocks noGrp="1"/>
          </p:cNvSpPr>
          <p:nvPr>
            <p:ph idx="1"/>
          </p:nvPr>
        </p:nvSpPr>
        <p:spPr>
          <a:xfrm>
            <a:off x="838200" y="1460810"/>
            <a:ext cx="10515600" cy="5183057"/>
          </a:xfrm>
        </p:spPr>
        <p:txBody>
          <a:bodyPr>
            <a:normAutofit fontScale="85000" lnSpcReduction="20000"/>
          </a:bodyPr>
          <a:lstStyle/>
          <a:p>
            <a:pPr marL="0" indent="0">
              <a:buNone/>
            </a:pPr>
            <a:r>
              <a:rPr lang="en-US" dirty="0" smtClean="0"/>
              <a:t>Write all your programs in a folder. The folder name is mat_MT01_P2_ID. For example, if your student ID is 12345678, the folder name is </a:t>
            </a:r>
          </a:p>
          <a:p>
            <a:pPr marL="0" indent="0">
              <a:buNone/>
            </a:pPr>
            <a:endParaRPr lang="en-US" dirty="0" smtClean="0"/>
          </a:p>
          <a:p>
            <a:pPr marL="0" indent="0">
              <a:buNone/>
            </a:pPr>
            <a:r>
              <a:rPr lang="en-US" dirty="0" smtClean="0"/>
              <a:t>mat_MT01_P2_12345678</a:t>
            </a:r>
            <a:r>
              <a:rPr lang="en-US" dirty="0"/>
              <a:t>	</a:t>
            </a:r>
            <a:r>
              <a:rPr lang="en-US" dirty="0" smtClean="0"/>
              <a:t>		// folder name</a:t>
            </a:r>
          </a:p>
          <a:p>
            <a:pPr marL="0" indent="0">
              <a:buNone/>
            </a:pPr>
            <a:endParaRPr lang="en-US" dirty="0" smtClean="0"/>
          </a:p>
          <a:p>
            <a:pPr marL="0" indent="0">
              <a:buNone/>
            </a:pPr>
            <a:r>
              <a:rPr lang="en-US" dirty="0" smtClean="0"/>
              <a:t>Zip the folder and upload it.</a:t>
            </a:r>
          </a:p>
          <a:p>
            <a:pPr marL="0" indent="0">
              <a:buNone/>
            </a:pPr>
            <a:endParaRPr lang="en-US" dirty="0" smtClean="0"/>
          </a:p>
          <a:p>
            <a:pPr marL="0" indent="0">
              <a:buNone/>
            </a:pPr>
            <a:r>
              <a:rPr lang="en-US" dirty="0" smtClean="0"/>
              <a:t>Write </a:t>
            </a:r>
            <a:r>
              <a:rPr lang="en-US" b="1" dirty="0"/>
              <a:t>a</a:t>
            </a:r>
            <a:r>
              <a:rPr lang="en-US" b="1" dirty="0" smtClean="0"/>
              <a:t> program for each problem </a:t>
            </a:r>
            <a:r>
              <a:rPr lang="en-US" dirty="0" smtClean="0"/>
              <a:t>in </a:t>
            </a:r>
            <a:r>
              <a:rPr lang="en-US" b="1" dirty="0" smtClean="0"/>
              <a:t>one</a:t>
            </a:r>
            <a:r>
              <a:rPr lang="en-US" dirty="0" smtClean="0"/>
              <a:t> </a:t>
            </a:r>
            <a:r>
              <a:rPr lang="en-US" b="1" dirty="0" smtClean="0"/>
              <a:t>file</a:t>
            </a:r>
            <a:r>
              <a:rPr lang="en-US" dirty="0" smtClean="0"/>
              <a:t>.</a:t>
            </a:r>
          </a:p>
          <a:p>
            <a:pPr marL="0" indent="0">
              <a:buNone/>
            </a:pPr>
            <a:r>
              <a:rPr lang="en-US" dirty="0" smtClean="0"/>
              <a:t>The file name is m01_X_yourStudentID.m, where</a:t>
            </a:r>
            <a:r>
              <a:rPr lang="zh-TW" altLang="en-US" dirty="0" smtClean="0"/>
              <a:t> </a:t>
            </a:r>
            <a:r>
              <a:rPr lang="en-US" altLang="zh-TW" dirty="0" smtClean="0"/>
              <a:t>X</a:t>
            </a:r>
            <a:r>
              <a:rPr lang="zh-TW" altLang="en-US" dirty="0" smtClean="0"/>
              <a:t> </a:t>
            </a:r>
            <a:r>
              <a:rPr lang="en-US" altLang="zh-TW" dirty="0" smtClean="0"/>
              <a:t>is the problem number.</a:t>
            </a:r>
            <a:endParaRPr lang="en-US" dirty="0" smtClean="0"/>
          </a:p>
          <a:p>
            <a:pPr marL="0" indent="0">
              <a:buNone/>
            </a:pPr>
            <a:r>
              <a:rPr lang="en-US" dirty="0" smtClean="0"/>
              <a:t>For example, if your student ID is 12345678 and the problem number </a:t>
            </a:r>
            <a:r>
              <a:rPr lang="en-US" smtClean="0"/>
              <a:t>is 4, </a:t>
            </a:r>
            <a:r>
              <a:rPr lang="en-US" dirty="0" smtClean="0"/>
              <a:t>then the file name must </a:t>
            </a:r>
            <a:r>
              <a:rPr lang="en-US" smtClean="0"/>
              <a:t>be </a:t>
            </a:r>
            <a:r>
              <a:rPr lang="en-US" b="1" smtClean="0">
                <a:solidFill>
                  <a:srgbClr val="0000FF"/>
                </a:solidFill>
              </a:rPr>
              <a:t>m01_4_12345678.m</a:t>
            </a:r>
            <a:r>
              <a:rPr lang="en-US" dirty="0" smtClean="0"/>
              <a:t>.</a:t>
            </a:r>
          </a:p>
          <a:p>
            <a:pPr marL="0" indent="0">
              <a:buNone/>
            </a:pPr>
            <a:endParaRPr lang="en-US" dirty="0" smtClean="0"/>
          </a:p>
          <a:p>
            <a:pPr marL="0" indent="0">
              <a:buNone/>
            </a:pPr>
            <a:r>
              <a:rPr lang="en-US" altLang="zh-TW" dirty="0" smtClean="0"/>
              <a:t>You must not </a:t>
            </a:r>
            <a:r>
              <a:rPr lang="en-US" altLang="zh-TW" dirty="0"/>
              <a:t>output all </a:t>
            </a:r>
            <a:r>
              <a:rPr lang="en-US" altLang="zh-TW" dirty="0" smtClean="0"/>
              <a:t>the intermediate </a:t>
            </a:r>
            <a:r>
              <a:rPr lang="en-US" altLang="zh-TW" dirty="0"/>
              <a:t>results</a:t>
            </a:r>
            <a:r>
              <a:rPr lang="en-US" altLang="zh-TW" dirty="0" smtClean="0"/>
              <a:t>.</a:t>
            </a:r>
            <a:endParaRPr lang="en-US" dirty="0" smtClean="0"/>
          </a:p>
          <a:p>
            <a:pPr marL="0" indent="0">
              <a:buNone/>
            </a:pPr>
            <a:r>
              <a:rPr lang="en-US" dirty="0" smtClean="0"/>
              <a:t>Output the results that are required only. </a:t>
            </a:r>
          </a:p>
        </p:txBody>
      </p:sp>
    </p:spTree>
    <p:extLst>
      <p:ext uri="{BB962C8B-B14F-4D97-AF65-F5344CB8AC3E}">
        <p14:creationId xmlns:p14="http://schemas.microsoft.com/office/powerpoint/2010/main" val="270537951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File content header</a:t>
            </a:r>
            <a:endParaRPr lang="en-US" dirty="0"/>
          </a:p>
        </p:txBody>
      </p:sp>
      <p:sp>
        <p:nvSpPr>
          <p:cNvPr id="3" name="Content Placeholder 2"/>
          <p:cNvSpPr>
            <a:spLocks noGrp="1"/>
          </p:cNvSpPr>
          <p:nvPr>
            <p:ph idx="1"/>
          </p:nvPr>
        </p:nvSpPr>
        <p:spPr>
          <a:xfrm>
            <a:off x="838200" y="1471961"/>
            <a:ext cx="10515600" cy="4705002"/>
          </a:xfrm>
        </p:spPr>
        <p:txBody>
          <a:bodyPr>
            <a:normAutofit fontScale="85000" lnSpcReduction="20000"/>
          </a:bodyPr>
          <a:lstStyle/>
          <a:p>
            <a:pPr marL="0" indent="0">
              <a:buNone/>
            </a:pPr>
            <a:r>
              <a:rPr lang="en-US" dirty="0" smtClean="0"/>
              <a:t>At the top of the file, write down your name, ID, email address, department, and date.</a:t>
            </a:r>
          </a:p>
          <a:p>
            <a:pPr marL="0" indent="0">
              <a:buNone/>
            </a:pPr>
            <a:endParaRPr lang="en-US" dirty="0"/>
          </a:p>
          <a:p>
            <a:pPr marL="0" indent="0">
              <a:buNone/>
            </a:pPr>
            <a:r>
              <a:rPr lang="en-US" dirty="0" smtClean="0"/>
              <a:t>%%%%%%%%%%%%%%%%%%%%%%%%%%%</a:t>
            </a:r>
          </a:p>
          <a:p>
            <a:pPr marL="0" indent="0">
              <a:buNone/>
            </a:pPr>
            <a:r>
              <a:rPr lang="en-US" dirty="0" smtClean="0"/>
              <a:t>% Midterm Number: …</a:t>
            </a:r>
          </a:p>
          <a:p>
            <a:pPr marL="0" indent="0">
              <a:buNone/>
            </a:pPr>
            <a:r>
              <a:rPr lang="en-US" dirty="0" smtClean="0"/>
              <a:t>% Problem number: …</a:t>
            </a:r>
          </a:p>
          <a:p>
            <a:pPr marL="0" indent="0">
              <a:buNone/>
            </a:pPr>
            <a:r>
              <a:rPr lang="en-US" dirty="0" smtClean="0"/>
              <a:t>% Student Name:  …</a:t>
            </a:r>
          </a:p>
          <a:p>
            <a:pPr marL="0" indent="0">
              <a:buNone/>
            </a:pPr>
            <a:r>
              <a:rPr lang="en-US" dirty="0" smtClean="0"/>
              <a:t>% Student ID: …</a:t>
            </a:r>
          </a:p>
          <a:p>
            <a:pPr marL="0" indent="0">
              <a:buNone/>
            </a:pPr>
            <a:r>
              <a:rPr lang="en-US" dirty="0" smtClean="0"/>
              <a:t>% Email address: …</a:t>
            </a:r>
          </a:p>
          <a:p>
            <a:pPr marL="0" indent="0">
              <a:buNone/>
            </a:pPr>
            <a:r>
              <a:rPr lang="en-US" dirty="0" smtClean="0"/>
              <a:t>% Department:</a:t>
            </a:r>
          </a:p>
          <a:p>
            <a:pPr marL="0" indent="0">
              <a:buNone/>
            </a:pPr>
            <a:r>
              <a:rPr lang="en-US" dirty="0" smtClean="0"/>
              <a:t>% Date: ….</a:t>
            </a:r>
          </a:p>
          <a:p>
            <a:pPr marL="0" indent="0">
              <a:buNone/>
            </a:pPr>
            <a:r>
              <a:rPr lang="en-US" dirty="0" smtClean="0"/>
              <a:t>%%%%%%%%%%%%%%%%%%%%%%%%%%%%</a:t>
            </a:r>
          </a:p>
        </p:txBody>
      </p:sp>
    </p:spTree>
    <p:extLst>
      <p:ext uri="{BB962C8B-B14F-4D97-AF65-F5344CB8AC3E}">
        <p14:creationId xmlns:p14="http://schemas.microsoft.com/office/powerpoint/2010/main" val="22605222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1883" y="0"/>
            <a:ext cx="10515600" cy="1325563"/>
          </a:xfrm>
        </p:spPr>
        <p:txBody>
          <a:bodyPr/>
          <a:lstStyle/>
          <a:p>
            <a:r>
              <a:rPr lang="en-US" altLang="zh-TW" dirty="0"/>
              <a:t>File content</a:t>
            </a:r>
            <a:endParaRPr lang="en-US" dirty="0"/>
          </a:p>
        </p:txBody>
      </p:sp>
      <p:sp>
        <p:nvSpPr>
          <p:cNvPr id="3" name="Content Placeholder 2"/>
          <p:cNvSpPr>
            <a:spLocks noGrp="1"/>
          </p:cNvSpPr>
          <p:nvPr>
            <p:ph idx="1"/>
          </p:nvPr>
        </p:nvSpPr>
        <p:spPr>
          <a:xfrm>
            <a:off x="601883" y="1825625"/>
            <a:ext cx="11030673" cy="4351338"/>
          </a:xfrm>
        </p:spPr>
        <p:txBody>
          <a:bodyPr/>
          <a:lstStyle/>
          <a:p>
            <a:pPr marL="0" indent="0">
              <a:buNone/>
            </a:pPr>
            <a:r>
              <a:rPr lang="en-US" dirty="0" smtClean="0"/>
              <a:t>For each problem, display the </a:t>
            </a:r>
            <a:r>
              <a:rPr lang="en-US" altLang="zh-TW" dirty="0"/>
              <a:t>problem </a:t>
            </a:r>
            <a:r>
              <a:rPr lang="en-US" dirty="0" smtClean="0"/>
              <a:t>number before showing the results.</a:t>
            </a:r>
          </a:p>
          <a:p>
            <a:pPr marL="0" indent="0">
              <a:buNone/>
            </a:pPr>
            <a:endParaRPr lang="en-US" dirty="0" smtClean="0"/>
          </a:p>
          <a:p>
            <a:pPr marL="0" indent="0">
              <a:buNone/>
            </a:pPr>
            <a:r>
              <a:rPr lang="en-US" dirty="0"/>
              <a:t>close all; clear; </a:t>
            </a:r>
            <a:r>
              <a:rPr lang="en-US" dirty="0" err="1"/>
              <a:t>clc</a:t>
            </a:r>
            <a:r>
              <a:rPr lang="en-US" dirty="0"/>
              <a:t>;		% close all windows</a:t>
            </a:r>
          </a:p>
          <a:p>
            <a:pPr marL="0" indent="0">
              <a:buNone/>
            </a:pPr>
            <a:r>
              <a:rPr lang="en-US" dirty="0"/>
              <a:t>                            </a:t>
            </a:r>
            <a:r>
              <a:rPr lang="en-US" dirty="0" smtClean="0"/>
              <a:t>		% </a:t>
            </a:r>
            <a:r>
              <a:rPr lang="en-US" dirty="0"/>
              <a:t>clear variables, and clear screen</a:t>
            </a:r>
          </a:p>
          <a:p>
            <a:pPr marL="0" indent="0">
              <a:buNone/>
            </a:pPr>
            <a:endParaRPr lang="en-US" dirty="0"/>
          </a:p>
          <a:p>
            <a:pPr marL="0" indent="0">
              <a:buNone/>
            </a:pPr>
            <a:r>
              <a:rPr lang="en-US" dirty="0" err="1"/>
              <a:t>disp</a:t>
            </a:r>
            <a:r>
              <a:rPr lang="en-US" dirty="0"/>
              <a:t>('Midterm Problem 1.1') 	% show Midterm Problem 1.1</a:t>
            </a:r>
          </a:p>
        </p:txBody>
      </p:sp>
    </p:spTree>
    <p:extLst>
      <p:ext uri="{BB962C8B-B14F-4D97-AF65-F5344CB8AC3E}">
        <p14:creationId xmlns:p14="http://schemas.microsoft.com/office/powerpoint/2010/main" val="400678879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18029" y="0"/>
            <a:ext cx="10515600" cy="1325563"/>
          </a:xfrm>
        </p:spPr>
        <p:txBody>
          <a:bodyPr/>
          <a:lstStyle/>
          <a:p>
            <a:r>
              <a:rPr lang="en-US" altLang="zh-TW" dirty="0" smtClean="0"/>
              <a:t>(20 </a:t>
            </a:r>
            <a:r>
              <a:rPr lang="en-US" altLang="zh-TW" dirty="0"/>
              <a:t>pts) Midterm Problem </a:t>
            </a:r>
            <a:r>
              <a:rPr lang="en-US" altLang="zh-TW" dirty="0" smtClean="0"/>
              <a:t>1.4. Animation</a:t>
            </a:r>
            <a:endParaRPr lang="zh-TW" altLang="en-US" dirty="0"/>
          </a:p>
        </p:txBody>
      </p:sp>
      <p:sp>
        <p:nvSpPr>
          <p:cNvPr id="3" name="內容版面配置區 2"/>
          <p:cNvSpPr>
            <a:spLocks noGrp="1"/>
          </p:cNvSpPr>
          <p:nvPr>
            <p:ph idx="1"/>
          </p:nvPr>
        </p:nvSpPr>
        <p:spPr>
          <a:xfrm>
            <a:off x="391887" y="1325563"/>
            <a:ext cx="11567884" cy="5297714"/>
          </a:xfrm>
        </p:spPr>
        <p:txBody>
          <a:bodyPr>
            <a:normAutofit fontScale="92500"/>
          </a:bodyPr>
          <a:lstStyle/>
          <a:p>
            <a:pPr marL="0" indent="0">
              <a:buNone/>
            </a:pPr>
            <a:r>
              <a:rPr lang="en-US" altLang="zh-TW" sz="2600" dirty="0" smtClean="0"/>
              <a:t>Plot </a:t>
            </a:r>
            <a:r>
              <a:rPr lang="en-US" altLang="zh-TW" sz="2600" dirty="0" smtClean="0">
                <a:latin typeface="Arial" panose="020B0604020202020204" pitchFamily="34" charset="0"/>
                <a:cs typeface="Arial" panose="020B0604020202020204" pitchFamily="34" charset="0"/>
              </a:rPr>
              <a:t>y(x) = [z1(x) sin(x) ] / z2(x)</a:t>
            </a:r>
          </a:p>
          <a:p>
            <a:pPr marL="0" indent="0">
              <a:buNone/>
            </a:pPr>
            <a:r>
              <a:rPr lang="en-US" altLang="zh-TW" sz="2600" dirty="0" smtClean="0">
                <a:latin typeface="Arial" panose="020B0604020202020204" pitchFamily="34" charset="0"/>
                <a:cs typeface="Arial" panose="020B0604020202020204" pitchFamily="34" charset="0"/>
              </a:rPr>
              <a:t>z1(x) = (cos(s*x) + sin(s*x))*e</a:t>
            </a:r>
            <a:r>
              <a:rPr lang="en-US" altLang="zh-TW" sz="2600" baseline="30000" dirty="0" smtClean="0">
                <a:latin typeface="Arial" panose="020B0604020202020204" pitchFamily="34" charset="0"/>
                <a:cs typeface="Arial" panose="020B0604020202020204" pitchFamily="34" charset="0"/>
              </a:rPr>
              <a:t>-cos(x)</a:t>
            </a:r>
          </a:p>
          <a:p>
            <a:pPr marL="0" indent="0">
              <a:buNone/>
            </a:pPr>
            <a:r>
              <a:rPr lang="en-US" altLang="zh-TW" sz="2600" dirty="0" smtClean="0">
                <a:latin typeface="Arial" panose="020B0604020202020204" pitchFamily="34" charset="0"/>
                <a:cs typeface="Arial" panose="020B0604020202020204" pitchFamily="34" charset="0"/>
              </a:rPr>
              <a:t>z2(x) =(x+5</a:t>
            </a:r>
            <a:r>
              <a:rPr lang="en-US" altLang="zh-TW" sz="2600" dirty="0" smtClean="0">
                <a:latin typeface="Arial" panose="020B0604020202020204" pitchFamily="34" charset="0"/>
                <a:cs typeface="Arial" panose="020B0604020202020204" pitchFamily="34" charset="0"/>
              </a:rPr>
              <a:t>)*(</a:t>
            </a:r>
            <a:r>
              <a:rPr lang="en-US" altLang="zh-TW" sz="2600" dirty="0" smtClean="0">
                <a:latin typeface="Arial" panose="020B0604020202020204" pitchFamily="34" charset="0"/>
                <a:cs typeface="Arial" panose="020B0604020202020204" pitchFamily="34" charset="0"/>
              </a:rPr>
              <a:t>x-d</a:t>
            </a:r>
            <a:r>
              <a:rPr lang="en-US" altLang="zh-TW" sz="2600" dirty="0" smtClean="0">
                <a:latin typeface="Arial" panose="020B0604020202020204" pitchFamily="34" charset="0"/>
                <a:cs typeface="Arial" panose="020B0604020202020204" pitchFamily="34" charset="0"/>
              </a:rPr>
              <a:t>)*(</a:t>
            </a:r>
            <a:r>
              <a:rPr lang="en-US" altLang="zh-TW" sz="2600" dirty="0" smtClean="0">
                <a:latin typeface="Arial" panose="020B0604020202020204" pitchFamily="34" charset="0"/>
                <a:cs typeface="Arial" panose="020B0604020202020204" pitchFamily="34" charset="0"/>
              </a:rPr>
              <a:t>x-2*d</a:t>
            </a:r>
            <a:r>
              <a:rPr lang="en-US" altLang="zh-TW" sz="2600" dirty="0" smtClean="0">
                <a:latin typeface="Arial" panose="020B0604020202020204" pitchFamily="34" charset="0"/>
                <a:cs typeface="Arial" panose="020B0604020202020204" pitchFamily="34" charset="0"/>
              </a:rPr>
              <a:t>)*e</a:t>
            </a:r>
            <a:r>
              <a:rPr lang="en-US" altLang="zh-TW" sz="2600" baseline="30000" dirty="0" smtClean="0">
                <a:latin typeface="Arial" panose="020B0604020202020204" pitchFamily="34" charset="0"/>
                <a:cs typeface="Arial" panose="020B0604020202020204" pitchFamily="34" charset="0"/>
              </a:rPr>
              <a:t>x*sin(s*x</a:t>
            </a:r>
            <a:r>
              <a:rPr lang="en-US" altLang="zh-TW" sz="2600" baseline="30000" dirty="0" smtClean="0">
                <a:latin typeface="Arial" panose="020B0604020202020204" pitchFamily="34" charset="0"/>
                <a:cs typeface="Arial" panose="020B0604020202020204" pitchFamily="34" charset="0"/>
              </a:rPr>
              <a:t>)</a:t>
            </a:r>
            <a:endParaRPr lang="en-US" altLang="zh-TW" sz="2600" dirty="0" smtClean="0">
              <a:latin typeface="Arial" panose="020B0604020202020204" pitchFamily="34" charset="0"/>
              <a:cs typeface="Arial" panose="020B0604020202020204" pitchFamily="34" charset="0"/>
            </a:endParaRPr>
          </a:p>
          <a:p>
            <a:pPr marL="0" indent="0">
              <a:buNone/>
            </a:pPr>
            <a:r>
              <a:rPr lang="en-US" altLang="zh-TW" sz="2400" dirty="0" smtClean="0"/>
              <a:t>The curve of y is divided into four segments due to three singular points. </a:t>
            </a:r>
          </a:p>
          <a:p>
            <a:pPr marL="0" indent="0">
              <a:buNone/>
            </a:pPr>
            <a:endParaRPr lang="en-US" sz="2400" dirty="0" smtClean="0"/>
          </a:p>
          <a:p>
            <a:pPr marL="0" indent="0">
              <a:buNone/>
            </a:pPr>
            <a:r>
              <a:rPr lang="en-US" sz="2400" dirty="0" smtClean="0"/>
              <a:t>0. </a:t>
            </a:r>
            <a:r>
              <a:rPr lang="en-US" sz="2400" b="1" dirty="0" smtClean="0"/>
              <a:t>Show your student name and ID. If you do not do so, your score is zero.</a:t>
            </a:r>
          </a:p>
          <a:p>
            <a:pPr marL="0" indent="0">
              <a:buNone/>
            </a:pPr>
            <a:r>
              <a:rPr lang="en-US" sz="2400" dirty="0" smtClean="0"/>
              <a:t>1. [</a:t>
            </a:r>
            <a:r>
              <a:rPr lang="en-US" sz="2400" b="1" dirty="0" smtClean="0"/>
              <a:t>2pt</a:t>
            </a:r>
            <a:r>
              <a:rPr lang="en-US" sz="2400" dirty="0" smtClean="0"/>
              <a:t>] Ask the user to input d in the interval [0,4]. This process is repeated until d is valid.</a:t>
            </a:r>
            <a:r>
              <a:rPr lang="en-US" sz="2400" dirty="0"/>
              <a:t> </a:t>
            </a:r>
            <a:r>
              <a:rPr lang="en-US" altLang="zh-TW" sz="2400" dirty="0" smtClean="0"/>
              <a:t>If (d == 0), quit the program.</a:t>
            </a:r>
          </a:p>
          <a:p>
            <a:pPr marL="0" indent="0">
              <a:buNone/>
            </a:pPr>
            <a:r>
              <a:rPr lang="en-US" altLang="zh-TW" sz="2400" dirty="0" smtClean="0"/>
              <a:t>2. [</a:t>
            </a:r>
            <a:r>
              <a:rPr lang="en-US" altLang="zh-TW" sz="2400" b="1" dirty="0" smtClean="0"/>
              <a:t>13pt</a:t>
            </a:r>
            <a:r>
              <a:rPr lang="en-US" altLang="zh-TW" sz="2400" dirty="0" smtClean="0"/>
              <a:t>] Let s = [0.1:0.05:3]. For each value of s, draw the four segments. After a pause for 0.2 second, draw the segments for another s value. Repeat the process. Show the figure on top.</a:t>
            </a:r>
          </a:p>
          <a:p>
            <a:pPr marL="0" indent="0">
              <a:buNone/>
            </a:pPr>
            <a:r>
              <a:rPr lang="en-US" altLang="zh-TW" sz="2400" dirty="0" smtClean="0"/>
              <a:t>3. [</a:t>
            </a:r>
            <a:r>
              <a:rPr lang="en-US" altLang="zh-TW" sz="2400" b="1" dirty="0" smtClean="0"/>
              <a:t>3pt</a:t>
            </a:r>
            <a:r>
              <a:rPr lang="en-US" altLang="zh-TW" sz="2400" dirty="0" smtClean="0"/>
              <a:t>] Display </a:t>
            </a:r>
            <a:r>
              <a:rPr lang="en-US" altLang="zh-TW" sz="2400" dirty="0"/>
              <a:t>each segment in different color</a:t>
            </a:r>
            <a:r>
              <a:rPr lang="en-US" altLang="zh-TW" sz="2400" dirty="0" smtClean="0"/>
              <a:t>. The line width of a curve is 3.</a:t>
            </a:r>
            <a:endParaRPr lang="en-US" altLang="zh-TW" sz="2400" dirty="0"/>
          </a:p>
          <a:p>
            <a:pPr marL="0" indent="0">
              <a:buNone/>
            </a:pPr>
            <a:r>
              <a:rPr lang="en-US" altLang="zh-TW" sz="2400" dirty="0" smtClean="0"/>
              <a:t>4. [</a:t>
            </a:r>
            <a:r>
              <a:rPr lang="en-US" altLang="zh-TW" sz="2400" b="1" dirty="0" smtClean="0"/>
              <a:t>2pt</a:t>
            </a:r>
            <a:r>
              <a:rPr lang="en-US" altLang="zh-TW" sz="2400" dirty="0" smtClean="0"/>
              <a:t>] The interval of x is [-10, 10]. Make sure that the segments are smooth. Set </a:t>
            </a:r>
            <a:r>
              <a:rPr lang="en-US" altLang="zh-TW" sz="2400" dirty="0"/>
              <a:t>the limits </a:t>
            </a:r>
            <a:r>
              <a:rPr lang="en-US" altLang="zh-TW" sz="2400" dirty="0" smtClean="0"/>
              <a:t> of the y </a:t>
            </a:r>
            <a:r>
              <a:rPr lang="en-US" altLang="zh-TW" sz="2400" dirty="0"/>
              <a:t>axis to </a:t>
            </a:r>
            <a:r>
              <a:rPr lang="en-US" altLang="zh-TW" sz="2400" dirty="0" smtClean="0"/>
              <a:t>-10 and 10.</a:t>
            </a:r>
          </a:p>
          <a:p>
            <a:pPr marL="0" indent="0">
              <a:buNone/>
            </a:pPr>
            <a:endParaRPr lang="en-US" altLang="zh-TW" sz="2400" dirty="0" smtClean="0"/>
          </a:p>
          <a:p>
            <a:pPr marL="0" indent="0">
              <a:buNone/>
            </a:pPr>
            <a:endParaRPr lang="en-US" altLang="zh-TW" sz="2400" dirty="0" smtClean="0"/>
          </a:p>
          <a:p>
            <a:pPr marL="0" indent="0">
              <a:buNone/>
            </a:pPr>
            <a:endParaRPr lang="zh-TW" altLang="en-US" sz="2400" dirty="0"/>
          </a:p>
        </p:txBody>
      </p:sp>
    </p:spTree>
    <p:extLst>
      <p:ext uri="{BB962C8B-B14F-4D97-AF65-F5344CB8AC3E}">
        <p14:creationId xmlns:p14="http://schemas.microsoft.com/office/powerpoint/2010/main" val="290720257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1676" y="-148762"/>
            <a:ext cx="10515600" cy="1325563"/>
          </a:xfrm>
        </p:spPr>
        <p:txBody>
          <a:bodyPr/>
          <a:lstStyle/>
          <a:p>
            <a:r>
              <a:rPr lang="en-US" altLang="zh-TW" dirty="0"/>
              <a:t>Midterm Problem 1.4. Animation</a:t>
            </a:r>
            <a:endParaRPr lang="en-US" dirty="0"/>
          </a:p>
        </p:txBody>
      </p:sp>
      <p:sp>
        <p:nvSpPr>
          <p:cNvPr id="5" name="TextBox 4"/>
          <p:cNvSpPr txBox="1"/>
          <p:nvPr/>
        </p:nvSpPr>
        <p:spPr>
          <a:xfrm>
            <a:off x="9465217" y="1789770"/>
            <a:ext cx="2653990" cy="2246769"/>
          </a:xfrm>
          <a:prstGeom prst="rect">
            <a:avLst/>
          </a:prstGeom>
          <a:noFill/>
        </p:spPr>
        <p:txBody>
          <a:bodyPr wrap="square" rtlCol="0">
            <a:spAutoFit/>
          </a:bodyPr>
          <a:lstStyle/>
          <a:p>
            <a:r>
              <a:rPr lang="en-US" sz="2800" dirty="0" smtClean="0"/>
              <a:t>Play this video to see an animation</a:t>
            </a:r>
          </a:p>
          <a:p>
            <a:endParaRPr lang="en-US" sz="2800" dirty="0"/>
          </a:p>
          <a:p>
            <a:r>
              <a:rPr lang="en-US" sz="2800" dirty="0" smtClean="0"/>
              <a:t>d=1</a:t>
            </a:r>
            <a:endParaRPr lang="en-US" sz="2800" dirty="0"/>
          </a:p>
        </p:txBody>
      </p:sp>
      <p:pic>
        <p:nvPicPr>
          <p:cNvPr id="4" name="4_segement">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0321" t="10953" r="7112" b="8200"/>
          <a:stretch/>
        </p:blipFill>
        <p:spPr>
          <a:xfrm>
            <a:off x="211676" y="1535152"/>
            <a:ext cx="9083051" cy="5002774"/>
          </a:xfrm>
          <a:prstGeom prst="rect">
            <a:avLst/>
          </a:prstGeom>
        </p:spPr>
      </p:pic>
    </p:spTree>
    <p:extLst>
      <p:ext uri="{BB962C8B-B14F-4D97-AF65-F5344CB8AC3E}">
        <p14:creationId xmlns:p14="http://schemas.microsoft.com/office/powerpoint/2010/main" val="163270215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5433</TotalTime>
  <Words>1090</Words>
  <Application>Microsoft Office PowerPoint</Application>
  <PresentationFormat>寬螢幕</PresentationFormat>
  <Paragraphs>96</Paragraphs>
  <Slides>13</Slides>
  <Notes>0</Notes>
  <HiddenSlides>0</HiddenSlides>
  <MMClips>2</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13</vt:i4>
      </vt:variant>
    </vt:vector>
  </HeadingPairs>
  <TitlesOfParts>
    <vt:vector size="18" baseType="lpstr">
      <vt:lpstr>新細明體</vt:lpstr>
      <vt:lpstr>Arial</vt:lpstr>
      <vt:lpstr>Calibri</vt:lpstr>
      <vt:lpstr>Calibri Light</vt:lpstr>
      <vt:lpstr>Office Theme</vt:lpstr>
      <vt:lpstr>MATLAB Programming Midterm One – Part Two</vt:lpstr>
      <vt:lpstr>Midterm instruction</vt:lpstr>
      <vt:lpstr>Content</vt:lpstr>
      <vt:lpstr>About demo video/figure</vt:lpstr>
      <vt:lpstr>Program file name format</vt:lpstr>
      <vt:lpstr>File content header</vt:lpstr>
      <vt:lpstr>File content</vt:lpstr>
      <vt:lpstr>(20 pts) Midterm Problem 1.4. Animation</vt:lpstr>
      <vt:lpstr>Midterm Problem 1.4. Animation</vt:lpstr>
      <vt:lpstr>(25 pts) Midterm Problem 1.5</vt:lpstr>
      <vt:lpstr>(25 pts) Midterm Problem 1.5</vt:lpstr>
      <vt:lpstr>PowerPoint 簡報</vt:lpstr>
      <vt:lpstr>End</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MATLAB</dc:title>
  <dc:creator>Windows User</dc:creator>
  <cp:lastModifiedBy>User</cp:lastModifiedBy>
  <cp:revision>493</cp:revision>
  <cp:lastPrinted>2022-04-14T10:38:14Z</cp:lastPrinted>
  <dcterms:created xsi:type="dcterms:W3CDTF">2019-02-26T08:18:36Z</dcterms:created>
  <dcterms:modified xsi:type="dcterms:W3CDTF">2022-04-14T10:39:03Z</dcterms:modified>
</cp:coreProperties>
</file>

<file path=docProps/thumbnail.jpeg>
</file>